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78" r:id="rId7"/>
    <p:sldId id="274" r:id="rId8"/>
    <p:sldId id="279" r:id="rId9"/>
    <p:sldId id="280" r:id="rId10"/>
    <p:sldId id="275" r:id="rId11"/>
    <p:sldId id="281" r:id="rId12"/>
    <p:sldId id="282" r:id="rId13"/>
    <p:sldId id="283" r:id="rId14"/>
    <p:sldId id="284" r:id="rId15"/>
    <p:sldId id="287" r:id="rId16"/>
    <p:sldId id="288" r:id="rId17"/>
    <p:sldId id="290" r:id="rId18"/>
    <p:sldId id="286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2" r:id="rId30"/>
    <p:sldId id="301" r:id="rId31"/>
    <p:sldId id="303" r:id="rId32"/>
    <p:sldId id="304" r:id="rId33"/>
    <p:sldId id="305" r:id="rId34"/>
    <p:sldId id="306" r:id="rId35"/>
    <p:sldId id="307" r:id="rId36"/>
    <p:sldId id="273" r:id="rId37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Playfair Display" panose="00000500000000000000" pitchFamily="2" charset="0"/>
      <p:regular r:id="rId42"/>
      <p:bold r:id="rId43"/>
      <p:italic r:id="rId44"/>
      <p:boldItalic r:id="rId45"/>
    </p:embeddedFont>
    <p:embeddedFont>
      <p:font typeface="Public Sans" panose="020B0604020202020204" charset="0"/>
      <p:regular r:id="rId46"/>
    </p:embeddedFont>
    <p:embeddedFont>
      <p:font typeface="Public Sans 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06882" y="4728792"/>
            <a:ext cx="16230600" cy="62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dirty="0" err="1">
                <a:latin typeface="Playfair Display" panose="00000500000000000000" pitchFamily="2" charset="0"/>
                <a:cs typeface="Times New Roman" panose="02020603050405020304" pitchFamily="18" charset="0"/>
              </a:rPr>
              <a:t>TumorTrace</a:t>
            </a:r>
            <a:r>
              <a:rPr lang="en-US" sz="4000" dirty="0">
                <a:latin typeface="Playfair Display" panose="00000500000000000000" pitchFamily="2" charset="0"/>
                <a:cs typeface="Times New Roman" panose="02020603050405020304" pitchFamily="18" charset="0"/>
              </a:rPr>
              <a:t>: MRI-Based AI for Breast Cancer Detection</a:t>
            </a:r>
            <a:endParaRPr lang="en-US" sz="3714" b="1" spc="843" dirty="0">
              <a:solidFill>
                <a:srgbClr val="2B2C30"/>
              </a:solidFill>
              <a:latin typeface="Playfair Display" panose="00000500000000000000" pitchFamily="2" charset="0"/>
              <a:ea typeface="Public Sans Bold"/>
              <a:cs typeface="Times New Roman" panose="02020603050405020304" pitchFamily="18" charset="0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8041005"/>
            <a:ext cx="7862435" cy="40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J RAKSHA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1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IN" sz="4000" dirty="0">
                <a:latin typeface="Public Sans Bold" panose="020B0604020202020204" charset="0"/>
              </a:rPr>
              <a:t>FEATURE EXTRACTION</a:t>
            </a:r>
            <a:endParaRPr lang="en-US" sz="3714" b="1" spc="843" dirty="0">
              <a:solidFill>
                <a:srgbClr val="2B2C30"/>
              </a:solidFill>
              <a:latin typeface="Public Sans Bold" panose="020B0604020202020204" charset="0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FD6E580-4155-4698-8910-86B819A61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631" y="1727180"/>
            <a:ext cx="156210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 Extract meaningful patterns like edges, textures, and spatial relationships from MRI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Critical for distinguishing benign from malignant tumors.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Combines handcrafted techniques and deep learning for comprehensive analysis. </a:t>
            </a:r>
          </a:p>
        </p:txBody>
      </p:sp>
    </p:spTree>
    <p:extLst>
      <p:ext uri="{BB962C8B-B14F-4D97-AF65-F5344CB8AC3E}">
        <p14:creationId xmlns:p14="http://schemas.microsoft.com/office/powerpoint/2010/main" val="148331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1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dirty="0">
                <a:latin typeface="Public Sans Bold" panose="020B0604020202020204" charset="0"/>
              </a:rPr>
              <a:t>HISTOGRAM OF ORIENTED GRADIENTS (HOG)</a:t>
            </a: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796E7D-B13D-41C5-A896-05A7FED3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2050344"/>
            <a:ext cx="158267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Captures gradient direction distribution in localized image regions.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Highlights edges and contours to identify tumor boundaries and shapes.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8B87A-E196-435A-AA41-9F3A7A26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86" y="3701952"/>
            <a:ext cx="16230594" cy="539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8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3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IN" sz="4000" dirty="0">
                <a:latin typeface="Public Sans Bold" panose="020B0604020202020204" charset="0"/>
              </a:rPr>
              <a:t>Sobel Edge Detection</a:t>
            </a: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C5CC4-9ECD-40F2-BB42-A15F8F6C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4" y="3619500"/>
            <a:ext cx="10431993" cy="540839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DBFF692-FD14-40BD-B894-8FD595A8D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574751"/>
            <a:ext cx="13855075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Detects sharp intensity changes to accentuate tumor boundaries.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Effective for visualizing irregularities in malignant tumors.  </a:t>
            </a:r>
          </a:p>
        </p:txBody>
      </p:sp>
    </p:spTree>
    <p:extLst>
      <p:ext uri="{BB962C8B-B14F-4D97-AF65-F5344CB8AC3E}">
        <p14:creationId xmlns:p14="http://schemas.microsoft.com/office/powerpoint/2010/main" val="201971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3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IN" sz="4000" dirty="0">
                <a:latin typeface="Public Sans Bold" panose="020B0604020202020204" charset="0"/>
              </a:rPr>
              <a:t>LOCAL BINARY PATTERNS (LBP)</a:t>
            </a: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63FBE53-1558-4AA5-A061-FDA5E64C2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871" y="5600700"/>
            <a:ext cx="1623059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Encodes local texture variations into binary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Statistical Descriptors: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Mean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: Reflects overall texture intensity (complex for malignant, smooth for benign).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Median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: Highlights dominant patterns, robust to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Variance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: Measures texture variability, identifying irregularities in malignant tumors.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8C7B5A-354C-49B8-9979-CB8345403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35" y="1911681"/>
            <a:ext cx="1623059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8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B6697-7291-4B8B-B8F8-A339366C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99" y="423734"/>
            <a:ext cx="10548202" cy="94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3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IN" sz="4000" dirty="0">
                <a:latin typeface="Public Sans Bold" panose="020B0604020202020204" charset="0"/>
              </a:rPr>
              <a:t>LBP MEAN</a:t>
            </a: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FEE80-8AAA-43AC-B53F-CF69F6C9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46" y="2400300"/>
            <a:ext cx="14192250" cy="72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3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IN" sz="4000" dirty="0">
                <a:latin typeface="Public Sans Bold" panose="020B0604020202020204" charset="0"/>
              </a:rPr>
              <a:t>LBP MEDIAN</a:t>
            </a: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1794B-D213-4B71-88EF-B85EB260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46" y="2247900"/>
            <a:ext cx="14192250" cy="72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8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3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IN" sz="4000" dirty="0">
                <a:latin typeface="Public Sans Bold" panose="020B0604020202020204" charset="0"/>
              </a:rPr>
              <a:t>LBP VARIANCE</a:t>
            </a: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03609-FEEF-4E08-8E5D-590EC05C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67" y="2171700"/>
            <a:ext cx="14192250" cy="72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53990-0D45-4518-BA85-82A0A3DA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0500"/>
            <a:ext cx="4569699" cy="9796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1AEB9-8D16-49AD-A1EE-04D560015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90" y="167640"/>
            <a:ext cx="4385619" cy="9819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C4110-D8A0-4E8D-BEAB-31A88EFF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0" y="233616"/>
            <a:ext cx="5169564" cy="98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3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IN" sz="4000" dirty="0">
                <a:latin typeface="Public Sans Bold" panose="020B0604020202020204" charset="0"/>
              </a:rPr>
              <a:t>MVM LBP </a:t>
            </a: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398A3-74BC-476C-9C9A-C03AD65A6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67" y="2194560"/>
            <a:ext cx="14192250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1" y="1774148"/>
            <a:ext cx="9448800" cy="6738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Playfair Display" panose="00000500000000000000" pitchFamily="2" charset="0"/>
              </a:rPr>
              <a:t>Breast cancer is the most common cancer among women and a leading cause of cancer-related deaths. Early and accurate diagnosis is critical for better outcomes, but traditional methods like mammography, ultrasound, and MRI depend on radiologists and may lead to subjective errors.</a:t>
            </a:r>
          </a:p>
          <a:p>
            <a:r>
              <a:rPr lang="en-US" sz="2400" dirty="0">
                <a:latin typeface="Playfair Display" panose="00000500000000000000" pitchFamily="2" charset="0"/>
              </a:rPr>
              <a:t>AI advancements, particularly convolutional neural networks (CNNs), offer a way to enhance diagnostic accuracy by identifying patterns beyond human perception. MRI imaging is highly effective due to its superior soft tissue visualization but remains challenging to interpret.</a:t>
            </a:r>
          </a:p>
          <a:p>
            <a:r>
              <a:rPr lang="en-US" sz="2400" dirty="0">
                <a:latin typeface="Playfair Display" panose="00000500000000000000" pitchFamily="2" charset="0"/>
              </a:rPr>
              <a:t>We propose </a:t>
            </a:r>
            <a:r>
              <a:rPr lang="en-US" sz="2400" b="1" dirty="0" err="1">
                <a:latin typeface="Playfair Display" panose="00000500000000000000" pitchFamily="2" charset="0"/>
              </a:rPr>
              <a:t>TumorTrace</a:t>
            </a:r>
            <a:r>
              <a:rPr lang="en-US" sz="2400" dirty="0">
                <a:latin typeface="Playfair Display" panose="00000500000000000000" pitchFamily="2" charset="0"/>
              </a:rPr>
              <a:t>, a hybrid AI framework that combines traditional techniques like HOG, LBP, and GLCM with deep learning models (VGG16 ,ResNet18 and ResNet20 ) to classify breast tumors as benign or malignant. This approach balances high accuracy with interpretability, aiming for robust performance across diverse datasets.</a:t>
            </a:r>
          </a:p>
          <a:p>
            <a:pPr algn="l">
              <a:lnSpc>
                <a:spcPts val="7865"/>
              </a:lnSpc>
            </a:pPr>
            <a:r>
              <a:rPr lang="en-US" sz="2400" spc="30" dirty="0">
                <a:solidFill>
                  <a:srgbClr val="2B2C30"/>
                </a:solidFill>
                <a:latin typeface="Playfair Display" panose="00000500000000000000" pitchFamily="2" charset="0"/>
                <a:ea typeface="Playfair Display"/>
                <a:cs typeface="Playfair Display"/>
                <a:sym typeface="Playfair Display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3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IN" sz="4000" dirty="0">
                <a:latin typeface="Public Sans Bold" panose="020B0604020202020204" charset="0"/>
              </a:rPr>
              <a:t>MVM LBP </a:t>
            </a: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12B9A-EC89-46AA-B606-B68D6B20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67" y="2324100"/>
            <a:ext cx="14192250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8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128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IN" sz="4000" b="1" dirty="0"/>
              <a:t> </a:t>
            </a:r>
            <a:r>
              <a:rPr lang="en-IN" sz="4000" b="1" dirty="0">
                <a:latin typeface="Public Sans Bold" panose="020B0604020202020204" charset="0"/>
              </a:rPr>
              <a:t>GRAY LEVEL CO-OCCURRENCE MATRIX (GLCM)</a:t>
            </a:r>
            <a:endParaRPr lang="en-IN" sz="4000" dirty="0">
              <a:latin typeface="Public Sans Bold" panose="020B0604020202020204" charset="0"/>
            </a:endParaRPr>
          </a:p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B3216-5D56-4A03-98A2-B5389C3ACBDF}"/>
              </a:ext>
            </a:extLst>
          </p:cNvPr>
          <p:cNvSpPr txBox="1"/>
          <p:nvPr/>
        </p:nvSpPr>
        <p:spPr>
          <a:xfrm>
            <a:off x="1028695" y="2265914"/>
            <a:ext cx="12420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600" dirty="0" err="1">
                <a:latin typeface="Playfair Display" panose="00000500000000000000" pitchFamily="2" charset="0"/>
              </a:rPr>
              <a:t>Analyzes</a:t>
            </a:r>
            <a:r>
              <a:rPr lang="en-IN" sz="3600" dirty="0">
                <a:latin typeface="Playfair Display" panose="00000500000000000000" pitchFamily="2" charset="0"/>
              </a:rPr>
              <a:t> spatial relationships of pixel intensities.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latin typeface="Playfair Display" panose="00000500000000000000" pitchFamily="2" charset="0"/>
              </a:rPr>
              <a:t>Extracts texture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b="1" dirty="0">
                <a:latin typeface="Playfair Display" panose="00000500000000000000" pitchFamily="2" charset="0"/>
              </a:rPr>
              <a:t>Contrast</a:t>
            </a:r>
            <a:r>
              <a:rPr lang="en-IN" sz="3600" dirty="0">
                <a:latin typeface="Playfair Display" panose="00000500000000000000" pitchFamily="2" charset="0"/>
              </a:rPr>
              <a:t>: Intensity differences between pixels.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b="1" dirty="0">
                <a:latin typeface="Playfair Display" panose="00000500000000000000" pitchFamily="2" charset="0"/>
              </a:rPr>
              <a:t>Correlation</a:t>
            </a:r>
            <a:r>
              <a:rPr lang="en-IN" sz="3600" dirty="0">
                <a:latin typeface="Playfair Display" panose="00000500000000000000" pitchFamily="2" charset="0"/>
              </a:rPr>
              <a:t>: Relationship between pixel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b="1" dirty="0">
                <a:latin typeface="Playfair Display" panose="00000500000000000000" pitchFamily="2" charset="0"/>
              </a:rPr>
              <a:t>Energy</a:t>
            </a:r>
            <a:r>
              <a:rPr lang="en-IN" sz="3600" dirty="0">
                <a:latin typeface="Playfair Display" panose="00000500000000000000" pitchFamily="2" charset="0"/>
              </a:rPr>
              <a:t>: Texture uniformity.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b="1" dirty="0">
                <a:latin typeface="Playfair Display" panose="00000500000000000000" pitchFamily="2" charset="0"/>
              </a:rPr>
              <a:t>Homogeneity</a:t>
            </a:r>
            <a:r>
              <a:rPr lang="en-IN" sz="3600" dirty="0">
                <a:latin typeface="Playfair Display" panose="00000500000000000000" pitchFamily="2" charset="0"/>
              </a:rPr>
              <a:t>: Similarity of </a:t>
            </a:r>
            <a:r>
              <a:rPr lang="en-IN" sz="3600" dirty="0" err="1">
                <a:latin typeface="Playfair Display" panose="00000500000000000000" pitchFamily="2" charset="0"/>
              </a:rPr>
              <a:t>neighboring</a:t>
            </a:r>
            <a:r>
              <a:rPr lang="en-IN" sz="3600" dirty="0">
                <a:latin typeface="Playfair Display" panose="00000500000000000000" pitchFamily="2" charset="0"/>
              </a:rPr>
              <a:t> pixel values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3058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19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4000" b="1" dirty="0"/>
              <a:t>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ublic Sans Bold" panose="020B0604020202020204" charset="0"/>
              </a:rPr>
              <a:t>MODEL DEVELOPMENT</a:t>
            </a:r>
          </a:p>
          <a:p>
            <a:pPr>
              <a:lnSpc>
                <a:spcPts val="5200"/>
              </a:lnSpc>
              <a:spcBef>
                <a:spcPct val="0"/>
              </a:spcBef>
            </a:pPr>
            <a:endParaRPr lang="en-IN" sz="4000" dirty="0">
              <a:latin typeface="Public Sans Bold" panose="020B0604020202020204" charset="0"/>
            </a:endParaRPr>
          </a:p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67C4F-B148-4F3E-9A2E-545FE6280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49536"/>
            <a:ext cx="17244065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Model Architecture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Fine-tuned pre-trained deep learning models: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VGG16, ResNet18, ResNet50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layers added for binary classification (Benign vs. Malignant).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Optimization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Optimizer: Adam optimizer ensures adaptive and efficient weight updates.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Binary Cross-Entropy for precise calculation of classification errors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Training Strategy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Scheduler: Dynamically adjusts learning rate for faster convergence and improved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881646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19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4000" b="1" dirty="0"/>
              <a:t> </a:t>
            </a:r>
            <a:r>
              <a:rPr lang="en-IN" sz="4000" dirty="0">
                <a:latin typeface="Public Sans Bold" panose="020B0604020202020204" charset="0"/>
              </a:rPr>
              <a:t>TRAINING AND VALIDATION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ublic Sans Bold" panose="020B0604020202020204" charset="0"/>
            </a:endParaRPr>
          </a:p>
          <a:p>
            <a:pPr>
              <a:lnSpc>
                <a:spcPts val="5200"/>
              </a:lnSpc>
              <a:spcBef>
                <a:spcPct val="0"/>
              </a:spcBef>
            </a:pPr>
            <a:endParaRPr lang="en-IN" sz="4000" dirty="0">
              <a:latin typeface="Public Sans Bold" panose="020B0604020202020204" charset="0"/>
            </a:endParaRPr>
          </a:p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67C4F-B148-4F3E-9A2E-545FE6280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871" y="2049720"/>
            <a:ext cx="15757129" cy="729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3600" b="1" dirty="0">
                <a:latin typeface="Playfair Display" panose="00000500000000000000" pitchFamily="2" charset="0"/>
              </a:rPr>
              <a:t>Training Approach</a:t>
            </a:r>
            <a:endParaRPr lang="en-IN" sz="3600" dirty="0">
              <a:latin typeface="Playfair Display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trained over multiple epochs with continuous validation to monitor performance</a:t>
            </a:r>
            <a:r>
              <a:rPr lang="en-IN" sz="3600" dirty="0">
                <a:latin typeface="Playfair Display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>
                <a:latin typeface="Playfair Display" panose="00000500000000000000" pitchFamily="2" charset="0"/>
              </a:rPr>
              <a:t>Metrics Monitored</a:t>
            </a:r>
            <a:r>
              <a:rPr lang="en-IN" sz="3600" dirty="0">
                <a:latin typeface="Playfair Display" panose="000005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(Area Under the Curve)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>
                <a:latin typeface="Playfair Display" panose="00000500000000000000" pitchFamily="2" charset="0"/>
              </a:rPr>
              <a:t>Regularization Techniques</a:t>
            </a:r>
            <a:r>
              <a:rPr lang="en-IN" sz="3600" dirty="0">
                <a:latin typeface="Playfair Display" panose="000005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stopping to prevent overfitting.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for enhanced generalization</a:t>
            </a:r>
            <a:r>
              <a:rPr lang="en-IN" sz="3600" dirty="0">
                <a:latin typeface="Playfair Display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816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19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4000" b="1" dirty="0"/>
              <a:t>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MODEL PERFORMANCE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>
              <a:lnSpc>
                <a:spcPts val="5200"/>
              </a:lnSpc>
              <a:spcBef>
                <a:spcPct val="0"/>
              </a:spcBef>
            </a:pPr>
            <a:endParaRPr lang="en-IN" sz="4000" dirty="0">
              <a:latin typeface="Public Sans Bold" panose="020B0604020202020204" charset="0"/>
            </a:endParaRPr>
          </a:p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67C4F-B148-4F3E-9A2E-545FE6280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871" y="5373707"/>
            <a:ext cx="157571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093D14-6DDA-4D95-AC8B-42701EC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33" y="2511384"/>
            <a:ext cx="16513267" cy="701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VGG16: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Accuracy: 99.97%.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Accuracy: 83.56%–83.86%.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AUC: Best recorded AUC was 0.9037.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ResNet18: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Accuracy: 100%.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Accuracy: ~83.6%.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AUC: Stable but slightly lower compared to other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ResNet50: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Accuracy: 100%.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Accuracy: 83.11%–84.21%.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AUC: 0.9298 (highest among all models).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302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190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4000" b="1" dirty="0"/>
              <a:t> </a:t>
            </a:r>
            <a:r>
              <a:rPr lang="en-IN" sz="4000" dirty="0">
                <a:latin typeface="Public Sans Bold" panose="020B0604020202020204" charset="0"/>
              </a:rPr>
              <a:t>TRAINING AND VALIDATION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ublic Sans Bold" panose="020B0604020202020204" charset="0"/>
            </a:endParaRPr>
          </a:p>
          <a:p>
            <a:pPr>
              <a:lnSpc>
                <a:spcPts val="5200"/>
              </a:lnSpc>
              <a:spcBef>
                <a:spcPct val="0"/>
              </a:spcBef>
            </a:pPr>
            <a:endParaRPr lang="en-IN" sz="4000" dirty="0">
              <a:latin typeface="Public Sans Bold" panose="020B0604020202020204" charset="0"/>
            </a:endParaRPr>
          </a:p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08530F-31F9-451E-BBF7-AC80AF89E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053" y="2171700"/>
            <a:ext cx="1551680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ResNet50 emerged as the best-performing model with the highest AUC (0.9298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), indicating superior generalization capabilities.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Saved the best-performing models for further analysis and deployment.  </a:t>
            </a:r>
          </a:p>
        </p:txBody>
      </p:sp>
    </p:spTree>
    <p:extLst>
      <p:ext uri="{BB962C8B-B14F-4D97-AF65-F5344CB8AC3E}">
        <p14:creationId xmlns:p14="http://schemas.microsoft.com/office/powerpoint/2010/main" val="3258232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251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latin typeface="Public Sans Bold" panose="020B0604020202020204" charset="0"/>
              </a:rPr>
              <a:t>MODEL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ublic Sans Bold" panose="020B0604020202020204" charset="0"/>
            </a:endParaRPr>
          </a:p>
          <a:p>
            <a:pPr>
              <a:lnSpc>
                <a:spcPts val="5200"/>
              </a:lnSpc>
              <a:spcBef>
                <a:spcPct val="0"/>
              </a:spcBef>
            </a:pPr>
            <a:endParaRPr lang="en-IN" sz="4000" dirty="0">
              <a:latin typeface="Public Sans Bold" panose="020B0604020202020204" charset="0"/>
            </a:endParaRPr>
          </a:p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4000" dirty="0">
              <a:latin typeface="Public Sans Bold" panose="020B0604020202020204" charset="0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08530F-31F9-451E-BBF7-AC80AF89E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871" y="2211254"/>
            <a:ext cx="155168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Playfair Display" panose="00000500000000000000" pitchFamily="2" charset="0"/>
              </a:rPr>
              <a:t>The trained models were assessed on a separate test dataset consisting of 1,938 Benign and 4,913 Malignant images, focusing on key metrics such as sensitivity, specificity, precision, recall, F1-score, and ROC-AUC.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5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b="1" dirty="0">
                <a:latin typeface="Public Sans Bold" panose="020B0604020202020204" charset="0"/>
              </a:rPr>
              <a:t>VGG16 MODEL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08530F-31F9-451E-BBF7-AC80AF89E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5" y="2027249"/>
            <a:ext cx="1551680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Playfair Display" panose="00000500000000000000" pitchFamily="2" charset="0"/>
              </a:rPr>
              <a:t>Test Accuracy: 74.27%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Playfair Display" panose="00000500000000000000" pitchFamily="2" charset="0"/>
              </a:rPr>
              <a:t>Test Loss: 1.2546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Playfair Display" panose="00000500000000000000" pitchFamily="2" charset="0"/>
              </a:rPr>
              <a:t>Test AUC: 0.8226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Playfair Display" panose="00000500000000000000" pitchFamily="2" charset="0"/>
              </a:rPr>
              <a:t>Performance Insights: Moderate accuracy and AUC, indicating room for improvement in detecting both benign and malignant tumors</a:t>
            </a:r>
          </a:p>
          <a:p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86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AE76D6-F5FA-4FDA-9F2D-E0ED768D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11" y="1907199"/>
            <a:ext cx="8189089" cy="6472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A083F-F6E5-4773-991C-552310A6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907200"/>
            <a:ext cx="7350966" cy="64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4000" b="1" dirty="0">
                <a:latin typeface="Public Sans Bold" panose="020B0604020202020204" charset="0"/>
              </a:rPr>
              <a:t>ResNet18 Model</a:t>
            </a:r>
            <a:endParaRPr lang="en-US" sz="4000" b="1" dirty="0">
              <a:latin typeface="Public Sans Bold" panose="020B0604020202020204" charset="0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DB4822-577F-4609-B82B-9CA08ED07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871" y="2004470"/>
            <a:ext cx="1623059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Test Accuracy: 74.34%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Test Loss: 1.1192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Test AUC: 0.8345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600" dirty="0">
                <a:latin typeface="Playfair Display" panose="00000500000000000000" pitchFamily="2" charset="0"/>
              </a:rPr>
              <a:t>Performance Insights: Improved accuracy and AUC over VGG16, but still struggles with a high number of false positives, indicating difficulty in distinguishing benign cases</a:t>
            </a:r>
            <a:r>
              <a:rPr lang="en-US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91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AGENDA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689" y="2122290"/>
            <a:ext cx="7877184" cy="45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DATASET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DATASET PREPARATION 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FEATURE EXTRACTION 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MODEL DEVELOPMENT 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TRAINING AND VALIDATION 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MODEL EVALUATION 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800" dirty="0">
                <a:latin typeface="Playfair Display" panose="00000500000000000000" pitchFamily="2" charset="0"/>
              </a:rPr>
              <a:t>DEPLOYMENT AND SCALABILITY</a:t>
            </a:r>
            <a:endParaRPr lang="en-US" sz="2799" dirty="0">
              <a:solidFill>
                <a:srgbClr val="2B2C30"/>
              </a:solidFill>
              <a:latin typeface="Playfair Display" panose="00000500000000000000" pitchFamily="2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FA6B8-E598-4C22-99C0-32A7281A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7200"/>
            <a:ext cx="7944189" cy="6472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E757B-9280-4027-B333-0F51474E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62" y="1907200"/>
            <a:ext cx="8839444" cy="64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7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4000" dirty="0">
                <a:latin typeface="Public Sans Bold" panose="020B0604020202020204" charset="0"/>
              </a:rPr>
              <a:t>RESNET50 MODEL</a:t>
            </a:r>
            <a:r>
              <a:rPr lang="en-US" sz="4000" b="1" dirty="0">
                <a:latin typeface="Public Sans Bold" panose="020B0604020202020204" charset="0"/>
              </a:rPr>
              <a:t> 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FFA9E7C-B95D-4186-91D9-20EA8A932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91" y="2157585"/>
            <a:ext cx="1623059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Test Accuracy: 77.54%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Test Loss: 4439.4057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Test AUC: 0.8549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600" dirty="0">
                <a:latin typeface="Playfair Display" panose="00000500000000000000" pitchFamily="2" charset="0"/>
              </a:rPr>
              <a:t>Performance Insights: Achieved the highest accuracy and AUC, with improved generalization to the test dataset. However, false negatives and false positives remain, indicating further room for improvement.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19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BD2DA-2F60-482C-920E-A02DF3791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87414"/>
            <a:ext cx="7101137" cy="6472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1F515-75C1-4698-B910-20B8FD6E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907201"/>
            <a:ext cx="8482573" cy="64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01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b="1" dirty="0">
                <a:latin typeface="Public Sans Bold" panose="020B0604020202020204" charset="0"/>
              </a:rPr>
              <a:t>DEPLOYMENT AND SCALABILITY</a:t>
            </a:r>
          </a:p>
          <a:p>
            <a:r>
              <a:rPr lang="en-US" sz="4000" b="1" dirty="0">
                <a:latin typeface="Public Sans Bold" panose="020B0604020202020204" charset="0"/>
              </a:rPr>
              <a:t> 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FFA9E7C-B95D-4186-91D9-20EA8A932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871" y="1897082"/>
            <a:ext cx="1623059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Playfair Display" panose="00000500000000000000" pitchFamily="2" charset="0"/>
              </a:rPr>
              <a:t>The final model is designed for deployment in clinical settings to enable </a:t>
            </a:r>
            <a:r>
              <a:rPr lang="en-US" sz="3600" b="1" dirty="0">
                <a:latin typeface="Playfair Display" panose="00000500000000000000" pitchFamily="2" charset="0"/>
              </a:rPr>
              <a:t>real-time classification</a:t>
            </a:r>
            <a:r>
              <a:rPr lang="en-US" sz="3600" dirty="0">
                <a:latin typeface="Playfair Display" panose="00000500000000000000" pitchFamily="2" charset="0"/>
              </a:rPr>
              <a:t> of breast tumor MRI scans, ensuring quick and efficient diagnosis in healthcare environments.</a:t>
            </a:r>
          </a:p>
          <a:p>
            <a:endParaRPr lang="en-US" sz="3600" dirty="0"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E8449E-B3D6-4BB9-9DDC-C936A758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5" y="3619500"/>
            <a:ext cx="1623059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Model: ResNet50 (fine-tuned for binary classification of Benign vs. Malignant tumors)..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Scalable: The deployment ensures the system can handle multiple requests simultaneously, making it suitable for clinical environments. </a:t>
            </a:r>
            <a:endParaRPr lang="en-US" altLang="en-US" sz="3600" dirty="0">
              <a:latin typeface="Playfair Display" panose="000005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dirty="0">
                <a:latin typeface="Playfair Display" panose="00000500000000000000" pitchFamily="2" charset="0"/>
              </a:rPr>
              <a:t>Optimized for GPUs: The model is adapted to run efficiently on modern GPUs, enabling fast processing of MRI images for rapid diagnosis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96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4000" dirty="0">
                <a:latin typeface="Public Sans Bold" panose="020B0604020202020204" charset="0"/>
              </a:rPr>
              <a:t>USER INTERFACE</a:t>
            </a:r>
            <a:endParaRPr lang="en-US" sz="4000" b="1" dirty="0">
              <a:latin typeface="Public Sans Bold" panose="020B0604020202020204" charset="0"/>
            </a:endParaRPr>
          </a:p>
          <a:p>
            <a:r>
              <a:rPr lang="en-US" sz="4000" b="1" dirty="0">
                <a:latin typeface="Public Sans Bold" panose="020B0604020202020204" charset="0"/>
              </a:rPr>
              <a:t> 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7B12-DA32-4053-B515-CF3E3BE5FA10}"/>
              </a:ext>
            </a:extLst>
          </p:cNvPr>
          <p:cNvSpPr txBox="1"/>
          <p:nvPr/>
        </p:nvSpPr>
        <p:spPr>
          <a:xfrm>
            <a:off x="985052" y="2174081"/>
            <a:ext cx="16230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 err="1">
                <a:latin typeface="Playfair Display" panose="00000500000000000000" pitchFamily="2" charset="0"/>
              </a:rPr>
              <a:t>Gradio</a:t>
            </a:r>
            <a:r>
              <a:rPr lang="en-US" sz="3600" dirty="0">
                <a:latin typeface="Playfair Display" panose="00000500000000000000" pitchFamily="2" charset="0"/>
              </a:rPr>
              <a:t> Interface: Provides an easy-to-use web application where users can upload MRI scan images for real-time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Playfair Display" panose="00000500000000000000" pitchFamily="2" charset="0"/>
              </a:rPr>
              <a:t>Image Processing: Images are resized to 224x224 pixels and normalized using ImageNet statistics to ensure compatibility with the ResNet50 model.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310492-B36F-401B-BD14-059D4D816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35" y="4584731"/>
            <a:ext cx="12400514" cy="47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44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4000" dirty="0">
                <a:latin typeface="Public Sans Bold" panose="020B0604020202020204" charset="0"/>
              </a:rPr>
              <a:t>USER INTERFACE</a:t>
            </a:r>
            <a:endParaRPr lang="en-US" sz="4000" b="1" dirty="0">
              <a:latin typeface="Public Sans Bold" panose="020B0604020202020204" charset="0"/>
            </a:endParaRPr>
          </a:p>
          <a:p>
            <a:r>
              <a:rPr lang="en-US" sz="4000" b="1" dirty="0">
                <a:latin typeface="Public Sans Bold" panose="020B0604020202020204" charset="0"/>
              </a:rPr>
              <a:t> 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20241129-1640-03.1767869">
            <a:hlinkClick r:id="" action="ppaction://media"/>
            <a:extLst>
              <a:ext uri="{FF2B5EF4-FFF2-40B4-BE49-F238E27FC236}">
                <a16:creationId xmlns:a16="http://schemas.microsoft.com/office/drawing/2014/main" id="{C46D73C1-7662-4331-8F06-C9DA1C9853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831" y="2617056"/>
            <a:ext cx="16251458" cy="638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16407" y="2152970"/>
            <a:ext cx="16242893" cy="406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4400" b="1" dirty="0">
                <a:latin typeface="Playfair Display" panose="00000500000000000000" pitchFamily="2" charset="0"/>
              </a:rPr>
              <a:t>Dataset Structure</a:t>
            </a:r>
            <a:r>
              <a:rPr lang="en-IN" sz="4400" dirty="0">
                <a:latin typeface="Playfair Display" panose="00000500000000000000" pitchFamily="2" charset="0"/>
              </a:rPr>
              <a:t>:</a:t>
            </a:r>
          </a:p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into train, validation, and test sets with 29,274 images across 4,185 folders.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Train: 5,559 Benign, 14,875 Malignant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Validation: 408 Benign, 1,581 Malignant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Test: 1,938 Benign, 4,913 Malignant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DATASET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AAA21-CF4A-472B-9AA8-7DA989B8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5143500"/>
            <a:ext cx="1419225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E92B8-62CC-4C00-99B1-6BD83FD6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1181100"/>
            <a:ext cx="141922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8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6AC84E-7E38-4DA9-B3D4-11AD5C00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5143500"/>
            <a:ext cx="14192250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92A784-9327-4435-AB99-577C80A7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1139877"/>
            <a:ext cx="141922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127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4000" b="1" dirty="0">
                <a:latin typeface="Public Sans Bold" panose="020B0604020202020204" charset="0"/>
              </a:rPr>
              <a:t>DATASET PREPARATION </a:t>
            </a:r>
          </a:p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3714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CCD136F-62BF-4B66-8D3D-4DF648458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428" y="1930055"/>
            <a:ext cx="16519128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Image Resizing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: All MRI images resized to 224x224 pixels for compatibility with deep learning models (e.g., VGG16,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ResNet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). Ensures uniformity and efficient batch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Data Augmentation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: Techniques applied to improve generalization and mitigate overfitting: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Flips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: Horizontal and vertical flips simulate tumor orientations.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Rotation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: ±30° rotations for angle variations.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Shear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: Affine shear mimics irregularities in MRI scans.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Color Jitter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: Adjusts brightness, contrast, saturation, and hue to account for variability in imaging conditions.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Data Split and Loading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Organized into train, validation, and test sets.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PyTorch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DataLoaders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 handle batching (batch size = 32), shuffling (training), and normalization (pixel values scaled to [-1, 1]).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Validation and test sets are non-shuffled for consistent evaluation.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fair Display" panose="00000500000000000000" pitchFamily="2" charset="0"/>
                <a:cs typeface="Times New Roman" panose="02020603050405020304" pitchFamily="18" charset="0"/>
              </a:rPr>
              <a:t>This pipeline ensures robust, diverse data preparation, enabling the model to confidently classify benign and malignant tumors.</a:t>
            </a:r>
          </a:p>
        </p:txBody>
      </p:sp>
    </p:spTree>
    <p:extLst>
      <p:ext uri="{BB962C8B-B14F-4D97-AF65-F5344CB8AC3E}">
        <p14:creationId xmlns:p14="http://schemas.microsoft.com/office/powerpoint/2010/main" val="75405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F37E6-2070-4E43-8002-EBA5DEF75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29" y="495300"/>
            <a:ext cx="15108541" cy="2914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BA63C-CE49-4AE1-9294-41D42FEDC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9" y="3619500"/>
            <a:ext cx="15108542" cy="2914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9092F-13CD-4316-9429-9EF0DF8CB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53" y="6743700"/>
            <a:ext cx="15108541" cy="29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5B03FE-2FFD-4DD6-B7BB-32B5E9C85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57" y="1257300"/>
            <a:ext cx="15138517" cy="292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0DEF8-53BD-4473-B886-2483BBBC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41" y="5129134"/>
            <a:ext cx="15138517" cy="29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1102</Words>
  <Application>Microsoft Office PowerPoint</Application>
  <PresentationFormat>Custom</PresentationFormat>
  <Paragraphs>134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Public Sans Bold</vt:lpstr>
      <vt:lpstr>Arial</vt:lpstr>
      <vt:lpstr>Public Sans</vt:lpstr>
      <vt:lpstr>Calibri</vt:lpstr>
      <vt:lpstr>Times New Roman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Raksha Jagadeesan</dc:creator>
  <cp:lastModifiedBy>Raksha</cp:lastModifiedBy>
  <cp:revision>13</cp:revision>
  <dcterms:created xsi:type="dcterms:W3CDTF">2006-08-16T00:00:00Z</dcterms:created>
  <dcterms:modified xsi:type="dcterms:W3CDTF">2024-11-29T16:47:42Z</dcterms:modified>
  <dc:identifier>DAGX3lOt2HA</dc:identifier>
</cp:coreProperties>
</file>